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12192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j9fulro+rz3KrN172NoujwoX3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63A5DE2-AF78-4A0A-B5FD-515E31F0D737}">
  <a:tblStyle styleId="{A63A5DE2-AF78-4A0A-B5FD-515E31F0D73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6905625" y="0"/>
            <a:ext cx="52832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2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4038600" y="857250"/>
            <a:ext cx="41148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/>
          <p:nvPr>
            <p:ph type="title"/>
          </p:nvPr>
        </p:nvSpPr>
        <p:spPr>
          <a:xfrm>
            <a:off x="442772" y="674623"/>
            <a:ext cx="11306454" cy="575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>
                <a:solidFill>
                  <a:srgbClr val="747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442772" y="674623"/>
            <a:ext cx="11306454" cy="575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1328928" y="1832305"/>
            <a:ext cx="9534143" cy="1696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>
                <a:solidFill>
                  <a:srgbClr val="747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ctrTitle"/>
          </p:nvPr>
        </p:nvSpPr>
        <p:spPr>
          <a:xfrm>
            <a:off x="2957576" y="1021537"/>
            <a:ext cx="6276847" cy="1562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>
                <a:solidFill>
                  <a:srgbClr val="747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showMasterSp="0">
  <p:cSld name="Two Content"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/>
          <p:nvPr/>
        </p:nvSpPr>
        <p:spPr>
          <a:xfrm>
            <a:off x="0" y="6841235"/>
            <a:ext cx="2443480" cy="0"/>
          </a:xfrm>
          <a:custGeom>
            <a:rect b="b" l="l" r="r" t="t"/>
            <a:pathLst>
              <a:path extrusionOk="0" h="120000" w="2443480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128A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7"/>
          <p:cNvSpPr/>
          <p:nvPr/>
        </p:nvSpPr>
        <p:spPr>
          <a:xfrm>
            <a:off x="2427732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51C6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7"/>
          <p:cNvSpPr/>
          <p:nvPr/>
        </p:nvSpPr>
        <p:spPr>
          <a:xfrm>
            <a:off x="4855464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79DC7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7"/>
          <p:cNvSpPr/>
          <p:nvPr/>
        </p:nvSpPr>
        <p:spPr>
          <a:xfrm>
            <a:off x="7306056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FF9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7"/>
          <p:cNvSpPr/>
          <p:nvPr/>
        </p:nvSpPr>
        <p:spPr>
          <a:xfrm>
            <a:off x="9749028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DE40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7"/>
          <p:cNvSpPr/>
          <p:nvPr/>
        </p:nvSpPr>
        <p:spPr>
          <a:xfrm>
            <a:off x="11649456" y="6480047"/>
            <a:ext cx="501650" cy="317500"/>
          </a:xfrm>
          <a:custGeom>
            <a:rect b="b" l="l" r="r" t="t"/>
            <a:pathLst>
              <a:path extrusionOk="0" h="317500" w="501650">
                <a:moveTo>
                  <a:pt x="0" y="316991"/>
                </a:moveTo>
                <a:lnTo>
                  <a:pt x="501396" y="316991"/>
                </a:lnTo>
                <a:lnTo>
                  <a:pt x="501396" y="0"/>
                </a:lnTo>
                <a:lnTo>
                  <a:pt x="0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D611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7"/>
          <p:cNvSpPr txBox="1"/>
          <p:nvPr>
            <p:ph type="title"/>
          </p:nvPr>
        </p:nvSpPr>
        <p:spPr>
          <a:xfrm>
            <a:off x="442772" y="674623"/>
            <a:ext cx="11306454" cy="575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>
                <a:solidFill>
                  <a:srgbClr val="747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>
                <a:solidFill>
                  <a:srgbClr val="747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algn="l">
              <a:lnSpc>
                <a:spcPct val="100000"/>
              </a:lnSpc>
              <a:spcBef>
                <a:spcPts val="0"/>
              </a:spcBef>
              <a:buNone/>
              <a:defRPr b="0" i="0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6841235"/>
            <a:ext cx="2443480" cy="0"/>
          </a:xfrm>
          <a:custGeom>
            <a:rect b="b" l="l" r="r" t="t"/>
            <a:pathLst>
              <a:path extrusionOk="0" h="120000" w="2443480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128A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3"/>
          <p:cNvSpPr/>
          <p:nvPr/>
        </p:nvSpPr>
        <p:spPr>
          <a:xfrm>
            <a:off x="2427732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51C6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3"/>
          <p:cNvSpPr/>
          <p:nvPr/>
        </p:nvSpPr>
        <p:spPr>
          <a:xfrm>
            <a:off x="4855464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79DC7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3"/>
          <p:cNvSpPr/>
          <p:nvPr/>
        </p:nvSpPr>
        <p:spPr>
          <a:xfrm>
            <a:off x="7306056" y="6824471"/>
            <a:ext cx="2443480" cy="33655"/>
          </a:xfrm>
          <a:custGeom>
            <a:rect b="b" l="l" r="r" t="t"/>
            <a:pathLst>
              <a:path extrusionOk="0" h="33654" w="2443479">
                <a:moveTo>
                  <a:pt x="0" y="33526"/>
                </a:moveTo>
                <a:lnTo>
                  <a:pt x="2442972" y="33526"/>
                </a:lnTo>
                <a:lnTo>
                  <a:pt x="2442972" y="0"/>
                </a:lnTo>
                <a:lnTo>
                  <a:pt x="0" y="0"/>
                </a:lnTo>
                <a:lnTo>
                  <a:pt x="0" y="33526"/>
                </a:lnTo>
                <a:close/>
              </a:path>
            </a:pathLst>
          </a:custGeom>
          <a:solidFill>
            <a:srgbClr val="FF9F6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3"/>
          <p:cNvSpPr/>
          <p:nvPr/>
        </p:nvSpPr>
        <p:spPr>
          <a:xfrm>
            <a:off x="9749028" y="6824471"/>
            <a:ext cx="2443480" cy="33655"/>
          </a:xfrm>
          <a:custGeom>
            <a:rect b="b" l="l" r="r" t="t"/>
            <a:pathLst>
              <a:path extrusionOk="0" h="33654" w="2443479">
                <a:moveTo>
                  <a:pt x="0" y="33526"/>
                </a:moveTo>
                <a:lnTo>
                  <a:pt x="2442972" y="33526"/>
                </a:lnTo>
                <a:lnTo>
                  <a:pt x="2442972" y="0"/>
                </a:lnTo>
                <a:lnTo>
                  <a:pt x="0" y="0"/>
                </a:lnTo>
                <a:lnTo>
                  <a:pt x="0" y="33526"/>
                </a:lnTo>
                <a:close/>
              </a:path>
            </a:pathLst>
          </a:custGeom>
          <a:solidFill>
            <a:srgbClr val="DE406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3"/>
          <p:cNvSpPr/>
          <p:nvPr/>
        </p:nvSpPr>
        <p:spPr>
          <a:xfrm>
            <a:off x="11649456" y="6480047"/>
            <a:ext cx="501650" cy="317500"/>
          </a:xfrm>
          <a:custGeom>
            <a:rect b="b" l="l" r="r" t="t"/>
            <a:pathLst>
              <a:path extrusionOk="0" h="317500" w="501650">
                <a:moveTo>
                  <a:pt x="0" y="316991"/>
                </a:moveTo>
                <a:lnTo>
                  <a:pt x="501396" y="316991"/>
                </a:lnTo>
                <a:lnTo>
                  <a:pt x="501396" y="0"/>
                </a:lnTo>
                <a:lnTo>
                  <a:pt x="0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D611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3"/>
          <p:cNvSpPr/>
          <p:nvPr/>
        </p:nvSpPr>
        <p:spPr>
          <a:xfrm>
            <a:off x="0" y="6841235"/>
            <a:ext cx="2443480" cy="0"/>
          </a:xfrm>
          <a:custGeom>
            <a:rect b="b" l="l" r="r" t="t"/>
            <a:pathLst>
              <a:path extrusionOk="0" h="120000" w="2443480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128AB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3"/>
          <p:cNvSpPr/>
          <p:nvPr/>
        </p:nvSpPr>
        <p:spPr>
          <a:xfrm>
            <a:off x="2427732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51C6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3"/>
          <p:cNvSpPr/>
          <p:nvPr/>
        </p:nvSpPr>
        <p:spPr>
          <a:xfrm>
            <a:off x="4855464" y="6841235"/>
            <a:ext cx="2443480" cy="0"/>
          </a:xfrm>
          <a:custGeom>
            <a:rect b="b" l="l" r="r" t="t"/>
            <a:pathLst>
              <a:path extrusionOk="0" h="120000" w="2443479">
                <a:moveTo>
                  <a:pt x="0" y="0"/>
                </a:moveTo>
                <a:lnTo>
                  <a:pt x="2442972" y="0"/>
                </a:lnTo>
              </a:path>
            </a:pathLst>
          </a:custGeom>
          <a:noFill/>
          <a:ln cap="flat" cmpd="sng" w="33525">
            <a:solidFill>
              <a:srgbClr val="79DC7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3"/>
          <p:cNvSpPr/>
          <p:nvPr/>
        </p:nvSpPr>
        <p:spPr>
          <a:xfrm>
            <a:off x="7306056" y="6824471"/>
            <a:ext cx="2443480" cy="33655"/>
          </a:xfrm>
          <a:custGeom>
            <a:rect b="b" l="l" r="r" t="t"/>
            <a:pathLst>
              <a:path extrusionOk="0" h="33654" w="2443479">
                <a:moveTo>
                  <a:pt x="0" y="33526"/>
                </a:moveTo>
                <a:lnTo>
                  <a:pt x="2442972" y="33526"/>
                </a:lnTo>
                <a:lnTo>
                  <a:pt x="2442972" y="0"/>
                </a:lnTo>
                <a:lnTo>
                  <a:pt x="0" y="0"/>
                </a:lnTo>
                <a:lnTo>
                  <a:pt x="0" y="33526"/>
                </a:lnTo>
                <a:close/>
              </a:path>
            </a:pathLst>
          </a:custGeom>
          <a:solidFill>
            <a:srgbClr val="FF9F6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3"/>
          <p:cNvSpPr/>
          <p:nvPr/>
        </p:nvSpPr>
        <p:spPr>
          <a:xfrm>
            <a:off x="9749028" y="6824471"/>
            <a:ext cx="2443480" cy="33655"/>
          </a:xfrm>
          <a:custGeom>
            <a:rect b="b" l="l" r="r" t="t"/>
            <a:pathLst>
              <a:path extrusionOk="0" h="33654" w="2443479">
                <a:moveTo>
                  <a:pt x="0" y="33526"/>
                </a:moveTo>
                <a:lnTo>
                  <a:pt x="2442972" y="33526"/>
                </a:lnTo>
                <a:lnTo>
                  <a:pt x="2442972" y="0"/>
                </a:lnTo>
                <a:lnTo>
                  <a:pt x="0" y="0"/>
                </a:lnTo>
                <a:lnTo>
                  <a:pt x="0" y="33526"/>
                </a:lnTo>
                <a:close/>
              </a:path>
            </a:pathLst>
          </a:custGeom>
          <a:solidFill>
            <a:srgbClr val="DE406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3"/>
          <p:cNvSpPr txBox="1"/>
          <p:nvPr>
            <p:ph type="title"/>
          </p:nvPr>
        </p:nvSpPr>
        <p:spPr>
          <a:xfrm>
            <a:off x="442772" y="674623"/>
            <a:ext cx="11306454" cy="5759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1328928" y="1832305"/>
            <a:ext cx="9534143" cy="1696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>
                <a:solidFill>
                  <a:srgbClr val="747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3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100" marR="0" rtl="0" algn="l">
              <a:lnSpc>
                <a:spcPct val="100000"/>
              </a:lnSpc>
              <a:spcBef>
                <a:spcPts val="0"/>
              </a:spcBef>
              <a:buNone/>
              <a:defRPr b="0" i="0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title"/>
          </p:nvPr>
        </p:nvSpPr>
        <p:spPr>
          <a:xfrm>
            <a:off x="1066800" y="2941065"/>
            <a:ext cx="9982200" cy="9977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600">
                <a:latin typeface="Arial"/>
                <a:ea typeface="Arial"/>
                <a:cs typeface="Arial"/>
                <a:sym typeface="Arial"/>
              </a:rPr>
              <a:t>Play Book| </a:t>
            </a:r>
            <a:r>
              <a:rPr b="0" lang="en-GB" sz="3600"/>
              <a:t>&lt;product name&gt;</a:t>
            </a:r>
            <a:br>
              <a:rPr b="0" lang="en-GB" sz="3600">
                <a:latin typeface="Arial"/>
                <a:ea typeface="Arial"/>
                <a:cs typeface="Arial"/>
                <a:sym typeface="Arial"/>
              </a:rPr>
            </a:br>
            <a:r>
              <a:rPr b="0" lang="en-GB" sz="3600"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b="0" lang="en-GB" sz="2800"/>
              <a:t>date&gt;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>
            <p:ph idx="11" type="ftr"/>
          </p:nvPr>
        </p:nvSpPr>
        <p:spPr>
          <a:xfrm>
            <a:off x="10011918" y="6546370"/>
            <a:ext cx="1393825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Ciklum confidential</a:t>
            </a:r>
            <a:endParaRPr/>
          </a:p>
        </p:txBody>
      </p:sp>
      <p:sp>
        <p:nvSpPr>
          <p:cNvPr id="66" name="Google Shape;66;p1"/>
          <p:cNvSpPr txBox="1"/>
          <p:nvPr>
            <p:ph idx="12" type="sldNum"/>
          </p:nvPr>
        </p:nvSpPr>
        <p:spPr>
          <a:xfrm>
            <a:off x="11791442" y="6536058"/>
            <a:ext cx="219709" cy="19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0950">
            <a:spAutoFit/>
          </a:bodyPr>
          <a:lstStyle/>
          <a:p>
            <a:pPr indent="0" lvl="0" marL="38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Content</a:t>
            </a:r>
            <a:endParaRPr/>
          </a:p>
        </p:txBody>
      </p:sp>
      <p:sp>
        <p:nvSpPr>
          <p:cNvPr id="120" name="Google Shape;120;p10"/>
          <p:cNvSpPr txBox="1"/>
          <p:nvPr>
            <p:ph idx="1" type="body"/>
          </p:nvPr>
        </p:nvSpPr>
        <p:spPr>
          <a:xfrm>
            <a:off x="533400" y="1371600"/>
            <a:ext cx="9534143" cy="66171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Sales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/>
              <a:t>content to be produced for sales teams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Marcoms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/>
              <a:t>Content to be produced for marketing and communications</a:t>
            </a:r>
            <a:endParaRPr/>
          </a:p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type="title"/>
          </p:nvPr>
        </p:nvSpPr>
        <p:spPr>
          <a:xfrm>
            <a:off x="76200" y="76200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Campaign Outline</a:t>
            </a:r>
            <a:endParaRPr/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533400" y="1371600"/>
            <a:ext cx="9534143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127" name="Google Shape;127;p11"/>
          <p:cNvGraphicFramePr/>
          <p:nvPr/>
        </p:nvGraphicFramePr>
        <p:xfrm>
          <a:off x="304800" y="6596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{A63A5DE2-AF78-4A0A-B5FD-515E31F0D737}</a:tableStyleId>
              </a:tblPr>
              <a:tblGrid>
                <a:gridCol w="990600"/>
                <a:gridCol w="1371600"/>
                <a:gridCol w="2536375"/>
                <a:gridCol w="1632850"/>
                <a:gridCol w="1632850"/>
                <a:gridCol w="1284525"/>
                <a:gridCol w="1981200"/>
              </a:tblGrid>
              <a:tr h="43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/>
                        <a:t>Date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Audience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Messages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Activity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Assets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Channels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Notes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3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Measurement</a:t>
            </a:r>
            <a:endParaRPr/>
          </a:p>
        </p:txBody>
      </p:sp>
      <p:sp>
        <p:nvSpPr>
          <p:cNvPr id="133" name="Google Shape;133;p12"/>
          <p:cNvSpPr txBox="1"/>
          <p:nvPr>
            <p:ph idx="1" type="body"/>
          </p:nvPr>
        </p:nvSpPr>
        <p:spPr>
          <a:xfrm>
            <a:off x="533400" y="1371600"/>
            <a:ext cx="9534143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Contents</a:t>
            </a:r>
            <a:endParaRPr/>
          </a:p>
        </p:txBody>
      </p:sp>
      <p:sp>
        <p:nvSpPr>
          <p:cNvPr id="72" name="Google Shape;72;p2"/>
          <p:cNvSpPr txBox="1"/>
          <p:nvPr>
            <p:ph idx="1" type="body"/>
          </p:nvPr>
        </p:nvSpPr>
        <p:spPr>
          <a:xfrm>
            <a:off x="533400" y="1371600"/>
            <a:ext cx="9534143" cy="5724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Goal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Product 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 sz="2000"/>
              <a:t>Definition &amp; descriptor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 sz="2000"/>
              <a:t>Benefits to buyers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Audience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 sz="2000"/>
              <a:t>Personas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 sz="2000"/>
              <a:t>Geographies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 sz="2000"/>
              <a:t>Industries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Market &amp; Competitor Intelligence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SEO Research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Messaging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Channels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Content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Campaign Timeline</a:t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Measurement</a:t>
            </a:r>
            <a:endParaRPr/>
          </a:p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Goal</a:t>
            </a:r>
            <a:endParaRPr/>
          </a:p>
        </p:txBody>
      </p:sp>
      <p:sp>
        <p:nvSpPr>
          <p:cNvPr id="78" name="Google Shape;78;p3"/>
          <p:cNvSpPr txBox="1"/>
          <p:nvPr>
            <p:ph idx="1" type="body"/>
          </p:nvPr>
        </p:nvSpPr>
        <p:spPr>
          <a:xfrm>
            <a:off x="533400" y="1371600"/>
            <a:ext cx="9534143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Product</a:t>
            </a:r>
            <a:endParaRPr/>
          </a:p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533400" y="1371600"/>
            <a:ext cx="9534143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Definition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What the product is about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How it works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Specific technologies used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Why it is good for customers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Benefits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Quantitative and qualitative benefits the product brings to customers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>
            <p:ph type="title"/>
          </p:nvPr>
        </p:nvSpPr>
        <p:spPr>
          <a:xfrm>
            <a:off x="442772" y="609600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Audience</a:t>
            </a:r>
            <a:endParaRPr/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533400" y="1371600"/>
            <a:ext cx="9534143" cy="56323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Personas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t/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Geographies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Industries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t/>
            </a:r>
            <a:endParaRPr/>
          </a:p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Market &amp; Competitor Intelligence</a:t>
            </a:r>
            <a:endParaRPr/>
          </a:p>
        </p:txBody>
      </p:sp>
      <p:sp>
        <p:nvSpPr>
          <p:cNvPr id="96" name="Google Shape;96;p6"/>
          <p:cNvSpPr txBox="1"/>
          <p:nvPr>
            <p:ph idx="1" type="body"/>
          </p:nvPr>
        </p:nvSpPr>
        <p:spPr>
          <a:xfrm>
            <a:off x="533400" y="1371600"/>
            <a:ext cx="9534143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SEO Research</a:t>
            </a:r>
            <a:endParaRPr/>
          </a:p>
        </p:txBody>
      </p:sp>
      <p:sp>
        <p:nvSpPr>
          <p:cNvPr id="102" name="Google Shape;102;p7"/>
          <p:cNvSpPr txBox="1"/>
          <p:nvPr>
            <p:ph idx="1" type="body"/>
          </p:nvPr>
        </p:nvSpPr>
        <p:spPr>
          <a:xfrm>
            <a:off x="533400" y="1371600"/>
            <a:ext cx="9534143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Messaging</a:t>
            </a:r>
            <a:endParaRPr/>
          </a:p>
        </p:txBody>
      </p:sp>
      <p:sp>
        <p:nvSpPr>
          <p:cNvPr id="108" name="Google Shape;108;p8"/>
          <p:cNvSpPr txBox="1"/>
          <p:nvPr>
            <p:ph idx="1" type="body"/>
          </p:nvPr>
        </p:nvSpPr>
        <p:spPr>
          <a:xfrm>
            <a:off x="533400" y="1371600"/>
            <a:ext cx="9534143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/>
          <p:nvPr>
            <p:ph type="title"/>
          </p:nvPr>
        </p:nvSpPr>
        <p:spPr>
          <a:xfrm>
            <a:off x="442772" y="674623"/>
            <a:ext cx="1130645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Channels</a:t>
            </a:r>
            <a:endParaRPr/>
          </a:p>
        </p:txBody>
      </p:sp>
      <p:sp>
        <p:nvSpPr>
          <p:cNvPr id="114" name="Google Shape;114;p9"/>
          <p:cNvSpPr txBox="1"/>
          <p:nvPr>
            <p:ph idx="1" type="body"/>
          </p:nvPr>
        </p:nvSpPr>
        <p:spPr>
          <a:xfrm>
            <a:off x="533400" y="1371600"/>
            <a:ext cx="9534143" cy="43088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All channels planned to be used in promotion both offline and online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58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171450" lvl="1" marL="74295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968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2020-03-03T17:12:53Z</dcterms:created>
  <dc:creator>Oleksandr Ulytskyi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2020-03-03T00:00:00Z</vt:filetime>
  </property>
</Properties>
</file>